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259" r:id="rId3"/>
    <p:sldId id="263" r:id="rId4"/>
    <p:sldId id="278" r:id="rId5"/>
    <p:sldId id="290" r:id="rId6"/>
    <p:sldId id="291" r:id="rId7"/>
    <p:sldId id="261" r:id="rId8"/>
    <p:sldId id="294" r:id="rId9"/>
    <p:sldId id="269" r:id="rId10"/>
    <p:sldId id="270" r:id="rId11"/>
    <p:sldId id="271" r:id="rId12"/>
    <p:sldId id="292" r:id="rId13"/>
    <p:sldId id="262" r:id="rId14"/>
    <p:sldId id="276" r:id="rId15"/>
    <p:sldId id="286" r:id="rId16"/>
    <p:sldId id="287" r:id="rId17"/>
    <p:sldId id="282" r:id="rId18"/>
    <p:sldId id="288" r:id="rId19"/>
    <p:sldId id="295" r:id="rId20"/>
    <p:sldId id="283" r:id="rId21"/>
    <p:sldId id="289" r:id="rId22"/>
    <p:sldId id="284" r:id="rId23"/>
    <p:sldId id="293" r:id="rId24"/>
    <p:sldId id="257" r:id="rId25"/>
    <p:sldId id="296" r:id="rId26"/>
    <p:sldId id="258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3" autoAdjust="0"/>
  </p:normalViewPr>
  <p:slideViewPr>
    <p:cSldViewPr>
      <p:cViewPr>
        <p:scale>
          <a:sx n="120" d="100"/>
          <a:sy n="120" d="100"/>
        </p:scale>
        <p:origin x="-137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9E391-9D08-4443-86F2-D64456B14DA6}" type="datetimeFigureOut">
              <a:rPr lang="de-DE" smtClean="0"/>
              <a:t>03.08.2021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27786-050A-4181-912B-D79211F154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98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27786-050A-4181-912B-D79211F154D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9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66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5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8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367455"/>
            <a:ext cx="7625674" cy="1143000"/>
          </a:xfrm>
        </p:spPr>
        <p:txBody>
          <a:bodyPr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624"/>
            <a:ext cx="1206492" cy="146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6544736"/>
            <a:ext cx="9144000" cy="108012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880" y="6652748"/>
            <a:ext cx="9144000" cy="9432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0" y="6652748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361412" y="1772816"/>
            <a:ext cx="8424936" cy="446449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66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23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968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062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03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50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75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59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02FE0-FFC0-4F5F-AA53-D52318E853AF}" type="datetimeFigureOut">
              <a:rPr lang="de-DE" smtClean="0"/>
              <a:t>03.08.2021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F1CFD-EAF9-4097-AE6D-A0E155D7DD8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3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4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wav"/><Relationship Id="rId7" Type="http://schemas.openxmlformats.org/officeDocument/2006/relationships/image" Target="../media/image23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2.wav"/><Relationship Id="rId7" Type="http://schemas.openxmlformats.org/officeDocument/2006/relationships/image" Target="../media/image43.jpeg"/><Relationship Id="rId2" Type="http://schemas.microsoft.com/office/2007/relationships/media" Target="../media/media22.wav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4.wav"/><Relationship Id="rId7" Type="http://schemas.openxmlformats.org/officeDocument/2006/relationships/image" Target="../media/image45.png"/><Relationship Id="rId2" Type="http://schemas.microsoft.com/office/2007/relationships/media" Target="../media/media24.wav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irtrade-deutschland.de/fileadmin/_processed_/c/a/csm_standards_teaser_768x364_b82565b643.jpg" TargetMode="External"/><Relationship Id="rId13" Type="http://schemas.openxmlformats.org/officeDocument/2006/relationships/hyperlink" Target="https://www.fairtrade-deutschland.de/fileadmin/DE/mediathek/pdf/fairtrade_factsheet_mythen.pdf" TargetMode="External"/><Relationship Id="rId3" Type="http://schemas.openxmlformats.org/officeDocument/2006/relationships/hyperlink" Target="https://www.fairtrade-deutschland.de/fileadmin/_processed_/7/5/csm_FT-System-graphic-2017_DE_DE800x632_2277008131.jpg" TargetMode="External"/><Relationship Id="rId7" Type="http://schemas.openxmlformats.org/officeDocument/2006/relationships/hyperlink" Target="https://www.fairtrade-deutschland.de/fileadmin/_processed_/9/d/csm_was_ist_fairtrade_siegel_teaser_768x364_92af48b3e2.jpg" TargetMode="External"/><Relationship Id="rId12" Type="http://schemas.openxmlformats.org/officeDocument/2006/relationships/hyperlink" Target="https://www.fairtrade-deutschland.de/fileadmin/DE/mediathek/pdf/fairtrade_statement_mischprodukte.pdf" TargetMode="External"/><Relationship Id="rId17" Type="http://schemas.openxmlformats.org/officeDocument/2006/relationships/hyperlink" Target="https://www.fairtrade-deutschland.de/fileadmin/_processed_/c/b/csm_suedprojekte_kaffeepflanzen_teaser_768x364_6337f58672.jpg" TargetMode="External"/><Relationship Id="rId2" Type="http://schemas.openxmlformats.org/officeDocument/2006/relationships/hyperlink" Target="https://www.fairtrade-deutschland.de/fileadmin/system/img/de/fairtrade-logo.png" TargetMode="External"/><Relationship Id="rId16" Type="http://schemas.openxmlformats.org/officeDocument/2006/relationships/hyperlink" Target="https://www.fairtrade-schools.de/aktuel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irtrade-deutschland.de/fileadmin/_processed_/8/1/csm_kontrolle_und_zertifitzierung_teaser_768x364_b6afa0f8c7.png" TargetMode="External"/><Relationship Id="rId11" Type="http://schemas.openxmlformats.org/officeDocument/2006/relationships/hyperlink" Target="https://www.fairtrade-deutschland.de/fileadmin/_processed_/1/b/csm_mythen_preisbindung_artikel_b800_99cc57b6cd.jpg" TargetMode="External"/><Relationship Id="rId5" Type="http://schemas.openxmlformats.org/officeDocument/2006/relationships/hyperlink" Target="https://www.fairtrade-deutschland.de/fileadmin/_processed_/7/d/csm_standards_rueckverfolgbarkeit_teaser_768x364_526ccf6f2c.jpg" TargetMode="External"/><Relationship Id="rId15" Type="http://schemas.openxmlformats.org/officeDocument/2006/relationships/hyperlink" Target="https://www.fairtrade.de/index.php/mID/1.1/lan/de" TargetMode="External"/><Relationship Id="rId10" Type="http://schemas.openxmlformats.org/officeDocument/2006/relationships/hyperlink" Target="https://www.fairtrade-deutschland.de/fileadmin/DE/01_was_ist_fairtrade/02_fairtrade-siegel/ft-siegel_aufmacher_neu_870x330.jpg" TargetMode="External"/><Relationship Id="rId4" Type="http://schemas.openxmlformats.org/officeDocument/2006/relationships/hyperlink" Target="https://www.fairtrade-deutschland.de/fileadmin/_processed_/7/1/csm_Wirkung_61cd2ed4f3.png" TargetMode="External"/><Relationship Id="rId9" Type="http://schemas.openxmlformats.org/officeDocument/2006/relationships/hyperlink" Target="https://www.fairtrade-deutschland.de/fileadmin/DE/01_was_ist_fairtrade/05_wirkung/mythen/mythen_preisbindung_aufmacher_870x330.jpg" TargetMode="External"/><Relationship Id="rId14" Type="http://schemas.openxmlformats.org/officeDocument/2006/relationships/hyperlink" Target="https://www.fairtrade-deutschland.de/fileadmin/_processed_/e/9/csm_standards_mischprodukte_anteil_b1200_c657cc34ee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wav"/><Relationship Id="rId7" Type="http://schemas.openxmlformats.org/officeDocument/2006/relationships/image" Target="../media/image13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8.wav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4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5400" b="1" dirty="0" smtClean="0"/>
              <a:t>Fairtrade</a:t>
            </a:r>
            <a:endParaRPr lang="de-DE" b="1" dirty="0"/>
          </a:p>
        </p:txBody>
      </p:sp>
      <p:sp>
        <p:nvSpPr>
          <p:cNvPr id="4" name="AutoShape 2" descr="Hintergrund - Fairtrade-Kosmetik: Fairtrade Deutsch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5"/>
    </mc:Choice>
    <mc:Fallback xmlns="">
      <p:transition spd="slow" advTm="2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Fairtrade Standards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" y="1268760"/>
            <a:ext cx="136168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08972" y="1792595"/>
            <a:ext cx="231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itchFamily="34" charset="0"/>
                <a:cs typeface="Arial" pitchFamily="34" charset="0"/>
              </a:rPr>
              <a:t>Sozial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958102" y="2161927"/>
            <a:ext cx="40324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Stärkung der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Kleinbauer*innen </a:t>
            </a:r>
            <a:r>
              <a:rPr lang="de-DE" dirty="0">
                <a:latin typeface="Arial" pitchFamily="34" charset="0"/>
                <a:cs typeface="Arial" pitchFamily="34" charset="0"/>
              </a:rPr>
              <a:t>und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Arbeiter*innen 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emokratischen </a:t>
            </a:r>
            <a:r>
              <a:rPr lang="de-DE" dirty="0">
                <a:latin typeface="Arial" pitchFamily="34" charset="0"/>
                <a:cs typeface="Arial" pitchFamily="34" charset="0"/>
              </a:rPr>
              <a:t>Gemeinschaften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und gewerkschaftlicher </a:t>
            </a:r>
            <a:r>
              <a:rPr lang="de-DE" dirty="0">
                <a:latin typeface="Arial" pitchFamily="34" charset="0"/>
                <a:cs typeface="Arial" pitchFamily="34" charset="0"/>
              </a:rPr>
              <a:t>Organisation 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Geregelte </a:t>
            </a:r>
            <a:r>
              <a:rPr lang="de-DE" dirty="0">
                <a:latin typeface="Arial" pitchFamily="34" charset="0"/>
                <a:cs typeface="Arial" pitchFamily="34" charset="0"/>
              </a:rPr>
              <a:t>Arbeitsbedingungen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Verbot ausbeuterischer Kinderarbeit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Diskriminierungsverbot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8487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59387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9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6"/>
    </mc:Choice>
    <mc:Fallback xmlns="">
      <p:transition spd="slow" advTm="3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Fairtrade Standards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7"/>
            <a:ext cx="1340247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591767" y="1776583"/>
            <a:ext cx="231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Ökologisch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627784" y="2760365"/>
            <a:ext cx="401362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Umweltschonender </a:t>
            </a:r>
            <a:r>
              <a:rPr lang="de-DE" dirty="0">
                <a:latin typeface="Arial" pitchFamily="34" charset="0"/>
                <a:cs typeface="Arial" pitchFamily="34" charset="0"/>
              </a:rPr>
              <a:t>Anbau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Schutz natürlicher Ressourcen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Verbot gefährlicher Pestizide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Kein gentechnisch verändertes Saatgut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Förderung des Bio-Anbaus durch den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Bio-Aufschlag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54224" y="3735152"/>
            <a:ext cx="3816896" cy="190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r="38441"/>
          <a:stretch/>
        </p:blipFill>
        <p:spPr bwMode="auto">
          <a:xfrm>
            <a:off x="6827861" y="2780928"/>
            <a:ext cx="2333626" cy="271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59492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6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2"/>
    </mc:Choice>
    <mc:Fallback xmlns="">
      <p:transition spd="slow" advTm="3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9"/>
          <a:stretch/>
        </p:blipFill>
        <p:spPr bwMode="auto">
          <a:xfrm>
            <a:off x="4181686" y="2020066"/>
            <a:ext cx="2304256" cy="2314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2309478" y="2108065"/>
            <a:ext cx="2371725" cy="222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/>
        </p:blipFill>
        <p:spPr bwMode="auto">
          <a:xfrm>
            <a:off x="3389598" y="3771144"/>
            <a:ext cx="2171700" cy="22086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Fairtrade Standards</a:t>
            </a:r>
            <a:endParaRPr lang="de-DE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2309478" y="2132856"/>
            <a:ext cx="2371725" cy="222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2309478" y="2125960"/>
            <a:ext cx="2371725" cy="222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/>
        </p:blipFill>
        <p:spPr bwMode="auto">
          <a:xfrm>
            <a:off x="3389598" y="3789039"/>
            <a:ext cx="2171700" cy="22086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9"/>
          <a:stretch/>
        </p:blipFill>
        <p:spPr bwMode="auto">
          <a:xfrm>
            <a:off x="4181686" y="2037961"/>
            <a:ext cx="2304256" cy="2314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/>
        </p:nvSpPr>
        <p:spPr>
          <a:xfrm>
            <a:off x="2165462" y="1700808"/>
            <a:ext cx="4536504" cy="4296895"/>
          </a:xfrm>
          <a:prstGeom prst="ellipse">
            <a:avLst/>
          </a:prstGeom>
          <a:noFill/>
          <a:ln w="635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32" y="5997703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67090"/>
            <a:ext cx="2031554" cy="135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7" y="4456909"/>
            <a:ext cx="2670222" cy="1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9194" y="3466741"/>
            <a:ext cx="3188320" cy="15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7" y="2083668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9"/>
    </mc:Choice>
    <mc:Fallback xmlns="">
      <p:transition spd="slow" advTm="33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</a:t>
            </a:r>
            <a:r>
              <a:rPr lang="de-DE" dirty="0" smtClean="0"/>
              <a:t>ontrolle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61412" y="5085184"/>
            <a:ext cx="8424936" cy="115212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de-DE" dirty="0" smtClean="0"/>
              <a:t>Alle 3 Jahre</a:t>
            </a:r>
          </a:p>
          <a:p>
            <a:pPr marL="0" indent="0" algn="ctr">
              <a:buNone/>
            </a:pPr>
            <a:r>
              <a:rPr lang="de-DE" dirty="0" smtClean="0"/>
              <a:t>+</a:t>
            </a:r>
          </a:p>
          <a:p>
            <a:pPr marL="0" indent="0" algn="ctr">
              <a:buNone/>
            </a:pPr>
            <a:r>
              <a:rPr lang="de-DE" dirty="0" smtClean="0"/>
              <a:t>Unangekündigte Kontrollen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11228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9"/>
    </mc:Choice>
    <mc:Fallback xmlns="">
      <p:transition spd="slow" advTm="5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696744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764"/>
            <a:ext cx="410102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37173"/>
            <a:ext cx="4622802" cy="300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10463" y="3212976"/>
            <a:ext cx="3456384" cy="1143000"/>
          </a:xfrm>
        </p:spPr>
        <p:txBody>
          <a:bodyPr/>
          <a:lstStyle/>
          <a:p>
            <a:r>
              <a:rPr lang="de-DE" dirty="0" smtClean="0"/>
              <a:t>Food-Artikel</a:t>
            </a:r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5916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1"/>
    </mc:Choice>
    <mc:Fallback xmlns="">
      <p:transition spd="slow" advTm="4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3"/>
          <a:stretch/>
        </p:blipFill>
        <p:spPr bwMode="auto">
          <a:xfrm>
            <a:off x="3635896" y="4113610"/>
            <a:ext cx="51312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"/>
          <a:stretch/>
        </p:blipFill>
        <p:spPr bwMode="auto">
          <a:xfrm rot="16200000">
            <a:off x="-1175215" y="1699591"/>
            <a:ext cx="6048672" cy="311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1701"/>
            <a:ext cx="4000475" cy="259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635896" y="2924944"/>
            <a:ext cx="5472608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Non-Food-Artikel</a:t>
            </a:r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0"/>
    </mc:Choice>
    <mc:Fallback xmlns="">
      <p:transition spd="slow" advTm="1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Einkaufen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Weltladen</a:t>
            </a:r>
          </a:p>
          <a:p>
            <a:r>
              <a:rPr lang="de-DE" dirty="0" smtClean="0"/>
              <a:t>Supermarkt</a:t>
            </a:r>
          </a:p>
          <a:p>
            <a:r>
              <a:rPr lang="de-DE" dirty="0" smtClean="0"/>
              <a:t>Bio-/Naturkosthandel</a:t>
            </a:r>
          </a:p>
          <a:p>
            <a:r>
              <a:rPr lang="de-DE" dirty="0" smtClean="0"/>
              <a:t>Online-Shop</a:t>
            </a:r>
          </a:p>
          <a:p>
            <a:r>
              <a:rPr lang="de-DE" dirty="0" smtClean="0"/>
              <a:t>Etc.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48" y="1700808"/>
            <a:ext cx="39463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5787380" cy="289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592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6"/>
    </mc:Choice>
    <mc:Fallback xmlns="">
      <p:transition spd="slow" advTm="59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Herausforderungen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Absatzmöglichkeiten</a:t>
            </a:r>
          </a:p>
          <a:p>
            <a:pPr marL="717550" indent="-457200">
              <a:buFont typeface="Arial" pitchFamily="34" charset="0"/>
              <a:buChar char="›"/>
            </a:pPr>
            <a:r>
              <a:rPr lang="de-DE" dirty="0" smtClean="0"/>
              <a:t>Marktzugang ausbauen</a:t>
            </a:r>
          </a:p>
          <a:p>
            <a:pPr marL="717550" indent="-457200">
              <a:buFont typeface="Arial" pitchFamily="34" charset="0"/>
              <a:buChar char="›"/>
            </a:pPr>
            <a:r>
              <a:rPr lang="de-DE" dirty="0" smtClean="0"/>
              <a:t>Fairtrade-Programme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44" y="3573016"/>
            <a:ext cx="590465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59435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5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6"/>
    </mc:Choice>
    <mc:Fallback xmlns="">
      <p:transition spd="slow" advTm="7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Herausforderungen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Unglaubwürdigkeit </a:t>
            </a:r>
            <a:r>
              <a:rPr lang="de-DE" b="1" dirty="0"/>
              <a:t>durch </a:t>
            </a:r>
            <a:r>
              <a:rPr lang="de-DE" b="1" dirty="0" smtClean="0"/>
              <a:t>Mischprodukte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7704856" cy="411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 flipH="1" flipV="1">
            <a:off x="4498744" y="2492896"/>
            <a:ext cx="4392486" cy="257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Gleichschenkliges Dreieck 5"/>
          <p:cNvSpPr/>
          <p:nvPr/>
        </p:nvSpPr>
        <p:spPr>
          <a:xfrm rot="3330616">
            <a:off x="3994688" y="2844823"/>
            <a:ext cx="1008112" cy="702209"/>
          </a:xfrm>
          <a:prstGeom prst="triangle">
            <a:avLst>
              <a:gd name="adj" fmla="val 5184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8144" y="580526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= Mengenausgleich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2713789"/>
            <a:ext cx="720080" cy="4821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6893" y="59621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5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76"/>
    </mc:Choice>
    <mc:Fallback xmlns="">
      <p:transition spd="slow" advTm="14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3660"/>
            <a:ext cx="9144000" cy="533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059832" y="2695588"/>
            <a:ext cx="108012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>
            <a:off x="5796136" y="4005064"/>
            <a:ext cx="108012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8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6"/>
    </mc:Choice>
    <mc:Fallback xmlns="">
      <p:transition spd="slow" advTm="4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Gliederung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879197"/>
            <a:ext cx="8229600" cy="4525963"/>
          </a:xfrm>
        </p:spPr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arenR"/>
            </a:pPr>
            <a:r>
              <a:rPr lang="de-DE" dirty="0" smtClean="0"/>
              <a:t>Fairtrade System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arenR"/>
            </a:pPr>
            <a:r>
              <a:rPr lang="de-DE" dirty="0" smtClean="0"/>
              <a:t>Ziele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arenR"/>
            </a:pPr>
            <a:r>
              <a:rPr lang="de-DE" dirty="0" smtClean="0"/>
              <a:t>Fairtrade Standards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arenR"/>
            </a:pPr>
            <a:r>
              <a:rPr lang="de-DE" dirty="0" smtClean="0"/>
              <a:t>Kontrolle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arenR"/>
            </a:pPr>
            <a:r>
              <a:rPr lang="de-DE" dirty="0" smtClean="0"/>
              <a:t>Herausforderungen</a:t>
            </a:r>
          </a:p>
          <a:p>
            <a:pPr marL="514350" indent="-514350">
              <a:buFont typeface="+mj-lt"/>
              <a:buAutoNum type="arabicParenR"/>
            </a:pPr>
            <a:r>
              <a:rPr lang="de-DE" dirty="0" smtClean="0"/>
              <a:t>Aktiv werden</a:t>
            </a:r>
            <a:endParaRPr lang="de-D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5877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9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2"/>
    </mc:Choice>
    <mc:Fallback xmlns="">
      <p:transition spd="slow" advTm="2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Herausforderungen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Existenzsichernde </a:t>
            </a:r>
            <a:r>
              <a:rPr lang="de-DE" b="1" dirty="0"/>
              <a:t>Löhne statt </a:t>
            </a:r>
            <a:r>
              <a:rPr lang="de-DE" b="1" dirty="0" smtClean="0"/>
              <a:t>Mindestlöhne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/>
              <a:t>Endpreis wird vom Einzelhandel festgelegt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Bezahlung erfolgt nach jedem Produktionsabschnitt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Kosten einer nachhaltige Produktion decken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87" y="5085185"/>
            <a:ext cx="3825129" cy="144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9029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15"/>
    </mc:Choice>
    <mc:Fallback xmlns="">
      <p:transition spd="slow" advTm="7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Herausforderungen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 smtClean="0"/>
              <a:t>Existenzsichernde </a:t>
            </a:r>
            <a:r>
              <a:rPr lang="de-DE" b="1" dirty="0"/>
              <a:t>Löhne statt </a:t>
            </a:r>
            <a:r>
              <a:rPr lang="de-DE" b="1" dirty="0" smtClean="0"/>
              <a:t>Mindestlöhne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Sicherheitsnetz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Kein Festpreis</a:t>
            </a:r>
          </a:p>
          <a:p>
            <a:pPr marL="190500" indent="0">
              <a:buNone/>
            </a:pPr>
            <a:endParaRPr lang="de-DE" dirty="0" smtClean="0"/>
          </a:p>
          <a:p>
            <a:pPr marL="190500" indent="0">
              <a:buNone/>
            </a:pPr>
            <a:endParaRPr lang="de-DE" dirty="0"/>
          </a:p>
          <a:p>
            <a:pPr marL="190500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Zusätzlich Fairtrade-Prämie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532153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4383" y="5877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6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9"/>
    </mc:Choice>
    <mc:Fallback xmlns="">
      <p:transition spd="slow" advTm="6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Herausforderungen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„Hoher“ Preis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Vielfältiges Angebot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Eigenmarken in Supermärkten</a:t>
            </a:r>
          </a:p>
          <a:p>
            <a:pPr marL="533400">
              <a:buFont typeface="Arial" pitchFamily="34" charset="0"/>
              <a:buChar char="›"/>
            </a:pPr>
            <a:r>
              <a:rPr lang="de-DE" dirty="0" smtClean="0"/>
              <a:t>Markenprodukte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93" y="3501008"/>
            <a:ext cx="35242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500">
            <a:off x="4294757" y="4172373"/>
            <a:ext cx="984228" cy="220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Kinder Mädchen T-Shir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/>
        </p:blipFill>
        <p:spPr bwMode="auto">
          <a:xfrm>
            <a:off x="539552" y="4118857"/>
            <a:ext cx="3192760" cy="23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6939" y="58647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9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8"/>
    </mc:Choice>
    <mc:Fallback xmlns="">
      <p:transition spd="slow" advTm="4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intergrund - Fairtrade-Kosmetik: Fairtrade Deutsch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Ihr seid gefragt !</a:t>
            </a:r>
            <a:endParaRPr lang="de-D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7"/>
    </mc:Choice>
    <mc:Fallback xmlns="">
      <p:transition spd="slow" advTm="4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Aktiv werden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9" y="1556792"/>
            <a:ext cx="42767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25" y="1575842"/>
            <a:ext cx="413385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7" y="5050962"/>
            <a:ext cx="2021964" cy="14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699792" y="5085184"/>
            <a:ext cx="206376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8" name="Picture 4" descr="Mayen ist weiterhin „Fairtrade-Stadt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14660" r="37562" b="37038"/>
          <a:stretch/>
        </p:blipFill>
        <p:spPr bwMode="auto">
          <a:xfrm rot="652197">
            <a:off x="3554863" y="4673415"/>
            <a:ext cx="1055593" cy="172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580112" y="5230676"/>
            <a:ext cx="2592288" cy="64633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https://www.fairtrade-schools.de/aktuelles</a:t>
            </a:r>
          </a:p>
        </p:txBody>
      </p:sp>
      <p:sp>
        <p:nvSpPr>
          <p:cNvPr id="8" name="Rechteck 7"/>
          <p:cNvSpPr/>
          <p:nvPr/>
        </p:nvSpPr>
        <p:spPr>
          <a:xfrm>
            <a:off x="1547664" y="4903382"/>
            <a:ext cx="1358929" cy="181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90301"/>
            <a:ext cx="13843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59025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39"/>
    </mc:Choice>
    <mc:Fallback xmlns="">
      <p:transition spd="slow" advTm="4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5">
                <a:alpha val="1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"/>
            <a:ext cx="2359149" cy="23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11560" y="2492896"/>
            <a:ext cx="7772400" cy="1794086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/>
                </a:solidFill>
              </a:rPr>
              <a:t>Eine Präsentation der Verbandsgemeindeverwaltung Weißenthurm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067944" y="6237312"/>
            <a:ext cx="6400800" cy="1752600"/>
          </a:xfrm>
        </p:spPr>
        <p:txBody>
          <a:bodyPr>
            <a:normAutofit/>
          </a:bodyPr>
          <a:lstStyle/>
          <a:p>
            <a:r>
              <a:rPr lang="de-DE" sz="1600" dirty="0" smtClean="0"/>
              <a:t>Gesprochen von: Johanna </a:t>
            </a:r>
            <a:r>
              <a:rPr lang="de-DE" sz="1600" dirty="0" err="1" smtClean="0"/>
              <a:t>Püsch</a:t>
            </a:r>
            <a:endParaRPr lang="de-DE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67" l="1500" r="100000">
                        <a14:foregroundMark x1="15667" y1="16714" x2="16167" y2="41785"/>
                        <a14:foregroundMark x1="23667" y1="24221" x2="23667" y2="29603"/>
                        <a14:foregroundMark x1="23500" y1="44476" x2="23833" y2="55949"/>
                        <a14:foregroundMark x1="41500" y1="77479" x2="58333" y2="79037"/>
                        <a14:foregroundMark x1="43333" y1="88102" x2="52167" y2="92068"/>
                        <a14:foregroundMark x1="51333" y1="97309" x2="49000" y2="95751"/>
                        <a14:foregroundMark x1="76500" y1="71530" x2="78333" y2="15297"/>
                        <a14:foregroundMark x1="89500" y1="6941" x2="89500" y2="57365"/>
                        <a14:foregroundMark x1="92833" y1="35552" x2="94667" y2="11615"/>
                        <a14:foregroundMark x1="9333" y1="42635" x2="9667" y2="52833"/>
                        <a14:foregroundMark x1="28333" y1="4391" x2="28333" y2="84278"/>
                        <a14:foregroundMark x1="72333" y1="2833" x2="72500" y2="83853"/>
                        <a14:foregroundMark x1="11500" y1="64731" x2="18167" y2="78045"/>
                        <a14:foregroundMark x1="19333" y1="78612" x2="25167" y2="84986"/>
                        <a14:foregroundMark x1="26000" y1="85269" x2="34000" y2="91360"/>
                        <a14:foregroundMark x1="34500" y1="91360" x2="48833" y2="98867"/>
                        <a14:foregroundMark x1="83500" y1="73938" x2="77000" y2="81728"/>
                        <a14:foregroundMark x1="76500" y1="82295" x2="68500" y2="88810"/>
                        <a14:foregroundMark x1="67667" y1="89093" x2="58333" y2="94901"/>
                        <a14:foregroundMark x1="57500" y1="95467" x2="50000" y2="99008"/>
                        <a14:foregroundMark x1="91667" y1="60482" x2="87833" y2="68272"/>
                        <a14:foregroundMark x1="86833" y1="69547" x2="83333" y2="74788"/>
                        <a14:foregroundMark x1="92500" y1="58215" x2="94500" y2="50708"/>
                        <a14:foregroundMark x1="92167" y1="58215" x2="90833" y2="62748"/>
                        <a14:foregroundMark x1="98667" y1="5099" x2="95667" y2="37394"/>
                        <a14:foregroundMark x1="95833" y1="38244" x2="93667" y2="51416"/>
                        <a14:foregroundMark x1="2000" y1="4533" x2="3500" y2="25921"/>
                        <a14:foregroundMark x1="3833" y1="26062" x2="4500" y2="41926"/>
                        <a14:foregroundMark x1="5000" y1="42635" x2="6333" y2="54108"/>
                        <a14:foregroundMark x1="6167" y1="54674" x2="8833" y2="61190"/>
                        <a14:foregroundMark x1="8500" y1="61615" x2="11667" y2="68130"/>
                        <a14:foregroundMark x1="3500" y1="1700" x2="97833" y2="2125"/>
                        <a14:foregroundMark x1="3667" y1="992" x2="2000" y2="3683"/>
                        <a14:foregroundMark x1="11333" y1="67564" x2="15500" y2="72380"/>
                        <a14:foregroundMark x1="61333" y1="93626" x2="54333" y2="98159"/>
                        <a14:foregroundMark x1="61333" y1="93909" x2="58500" y2="95326"/>
                        <a14:foregroundMark x1="57667" y1="35836" x2="57333" y2="40652"/>
                        <a14:foregroundMark x1="53333" y1="47875" x2="47667" y2="57365"/>
                        <a14:foregroundMark x1="3500" y1="1275" x2="1500" y2="1416"/>
                        <a14:foregroundMark x1="97333" y1="708" x2="98667" y2="1841"/>
                        <a14:foregroundMark x1="98667" y1="1841" x2="98167" y2="5949"/>
                        <a14:backgroundMark x1="99667" y1="30878" x2="99000" y2="21246"/>
                        <a14:backgroundMark x1="98167" y1="23654" x2="99500" y2="13881"/>
                        <a14:backgroundMark x1="98167" y1="14448" x2="99833" y2="10057"/>
                        <a14:backgroundMark x1="1000" y1="29178" x2="667" y2="8215"/>
                        <a14:backgroundMark x1="1000" y1="8499" x2="667" y2="708"/>
                        <a14:backgroundMark x1="99333" y1="850" x2="99333" y2="9207"/>
                        <a14:backgroundMark x1="58167" y1="97450" x2="52167" y2="99717"/>
                        <a14:backgroundMark x1="41333" y1="96884" x2="48000" y2="99717"/>
                        <a14:backgroundMark x1="4333" y1="58924" x2="667" y2="28754"/>
                        <a14:backgroundMark x1="99000" y1="56657" x2="99167" y2="30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8"/>
          <a:stretch/>
        </p:blipFill>
        <p:spPr bwMode="auto">
          <a:xfrm>
            <a:off x="323528" y="4365104"/>
            <a:ext cx="1813918" cy="21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4635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"/>
    </mc:Choice>
    <mc:Fallback xmlns="">
      <p:transition spd="slow" advTm="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5">
                <a:alpha val="1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229600" cy="4776361"/>
          </a:xfrm>
        </p:spPr>
        <p:txBody>
          <a:bodyPr>
            <a:noAutofit/>
          </a:bodyPr>
          <a:lstStyle/>
          <a:p>
            <a:r>
              <a:rPr lang="de-DE" sz="1100" dirty="0" smtClean="0">
                <a:hlinkClick r:id="rId2"/>
              </a:rPr>
              <a:t>https://www.fairtrade-deutschland.de/fileadmin/system/img/de/fairtrade-logo.png</a:t>
            </a:r>
            <a:endParaRPr lang="de-DE" sz="1100" dirty="0" smtClean="0"/>
          </a:p>
          <a:p>
            <a:r>
              <a:rPr lang="de-DE" sz="1100" dirty="0" smtClean="0">
                <a:hlinkClick r:id="rId3"/>
              </a:rPr>
              <a:t>https://www.fairtrade-deutschland.de/fileadmin/_processed_/7/5/csm_FT-System-graphic-2017_DE_DE800x632_2277008131.jpg</a:t>
            </a:r>
            <a:endParaRPr lang="de-DE" sz="1100" dirty="0" smtClean="0"/>
          </a:p>
          <a:p>
            <a:r>
              <a:rPr lang="de-DE" sz="1100" dirty="0">
                <a:hlinkClick r:id="rId4"/>
              </a:rPr>
              <a:t>https://www.fairtrade-deutschland.de/fileadmin/_processed_/</a:t>
            </a:r>
            <a:r>
              <a:rPr lang="de-DE" sz="1100" dirty="0" smtClean="0">
                <a:hlinkClick r:id="rId4"/>
              </a:rPr>
              <a:t>7/1/csm_Wirkung_61cd2ed4f3.png</a:t>
            </a:r>
            <a:endParaRPr lang="de-DE" sz="1100" dirty="0" smtClean="0"/>
          </a:p>
          <a:p>
            <a:r>
              <a:rPr lang="de-DE" sz="1100" dirty="0">
                <a:hlinkClick r:id="rId5"/>
              </a:rPr>
              <a:t>https://www.fairtrade-deutschland.de/fileadmin/_processed_/</a:t>
            </a:r>
            <a:r>
              <a:rPr lang="de-DE" sz="1100" dirty="0" smtClean="0">
                <a:hlinkClick r:id="rId5"/>
              </a:rPr>
              <a:t>7/d/csm_standards_rueckverfolgbarkeit_teaser_768x364_526ccf6f2c.jpg</a:t>
            </a:r>
            <a:endParaRPr lang="de-DE" sz="1100" dirty="0" smtClean="0"/>
          </a:p>
          <a:p>
            <a:r>
              <a:rPr lang="de-DE" sz="1100" dirty="0">
                <a:hlinkClick r:id="rId6"/>
              </a:rPr>
              <a:t>https://www.fairtrade-deutschland.de/fileadmin/_processed_/</a:t>
            </a:r>
            <a:r>
              <a:rPr lang="de-DE" sz="1100" dirty="0" smtClean="0">
                <a:hlinkClick r:id="rId6"/>
              </a:rPr>
              <a:t>8/1/csm_kontrolle_und_zertifitzierung_teaser_768x364_b6afa0f8c7.png</a:t>
            </a:r>
            <a:endParaRPr lang="de-DE" sz="1100" dirty="0" smtClean="0"/>
          </a:p>
          <a:p>
            <a:r>
              <a:rPr lang="de-DE" sz="1100" dirty="0">
                <a:hlinkClick r:id="rId7"/>
              </a:rPr>
              <a:t>https://www.fairtrade-deutschland.de/fileadmin/_processed_/</a:t>
            </a:r>
            <a:r>
              <a:rPr lang="de-DE" sz="1100" dirty="0" smtClean="0">
                <a:hlinkClick r:id="rId7"/>
              </a:rPr>
              <a:t>9/d/csm_was_ist_fairtrade_siegel_teaser_768x364_92af48b3e2.jpg</a:t>
            </a:r>
            <a:endParaRPr lang="de-DE" sz="1100" dirty="0" smtClean="0"/>
          </a:p>
          <a:p>
            <a:r>
              <a:rPr lang="de-DE" sz="1100" dirty="0" smtClean="0">
                <a:hlinkClick r:id="rId8"/>
              </a:rPr>
              <a:t>https</a:t>
            </a:r>
            <a:r>
              <a:rPr lang="de-DE" sz="1100" dirty="0">
                <a:hlinkClick r:id="rId8"/>
              </a:rPr>
              <a:t>://www.fairtrade-deutschland.de/fileadmin/_processed_/</a:t>
            </a:r>
            <a:r>
              <a:rPr lang="de-DE" sz="1100" dirty="0" smtClean="0">
                <a:hlinkClick r:id="rId8"/>
              </a:rPr>
              <a:t>c/a/csm_standards_teaser_768x364_b82565b643.jpg</a:t>
            </a:r>
            <a:endParaRPr lang="de-DE" sz="1100" dirty="0" smtClean="0"/>
          </a:p>
          <a:p>
            <a:r>
              <a:rPr lang="de-DE" sz="1100" dirty="0">
                <a:hlinkClick r:id="rId9"/>
              </a:rPr>
              <a:t>https://</a:t>
            </a:r>
            <a:r>
              <a:rPr lang="de-DE" sz="1100" dirty="0" smtClean="0">
                <a:hlinkClick r:id="rId9"/>
              </a:rPr>
              <a:t>www.fairtrade-deutschland.de/fileadmin/DE/01_was_ist_fairtrade/05_wirkung/mythen/mythen_preisbindung_aufmacher_870x330.jpg</a:t>
            </a:r>
            <a:endParaRPr lang="de-DE" sz="1100" dirty="0" smtClean="0"/>
          </a:p>
          <a:p>
            <a:r>
              <a:rPr lang="de-DE" sz="1100" dirty="0">
                <a:hlinkClick r:id="rId10"/>
              </a:rPr>
              <a:t>https://</a:t>
            </a:r>
            <a:r>
              <a:rPr lang="de-DE" sz="1100" dirty="0" smtClean="0">
                <a:hlinkClick r:id="rId10"/>
              </a:rPr>
              <a:t>www.fairtrade-deutschland.de/fileadmin/DE/01_was_ist_fairtrade/02_fairtrade-siegel/ft-siegel_aufmacher_neu_870x330.jpg</a:t>
            </a:r>
            <a:endParaRPr lang="de-DE" sz="1100" dirty="0" smtClean="0"/>
          </a:p>
          <a:p>
            <a:r>
              <a:rPr lang="de-DE" sz="1100" dirty="0">
                <a:hlinkClick r:id="rId11"/>
              </a:rPr>
              <a:t>https://www.fairtrade-deutschland.de/fileadmin/_processed_/</a:t>
            </a:r>
            <a:r>
              <a:rPr lang="de-DE" sz="1100" dirty="0" smtClean="0">
                <a:hlinkClick r:id="rId11"/>
              </a:rPr>
              <a:t>1/b/csm_mythen_preisbindung_artikel_b800_99cc57b6cd.jpg</a:t>
            </a:r>
            <a:endParaRPr lang="de-DE" sz="1100" dirty="0" smtClean="0"/>
          </a:p>
          <a:p>
            <a:r>
              <a:rPr lang="de-DE" sz="1100" dirty="0">
                <a:hlinkClick r:id="rId12"/>
              </a:rPr>
              <a:t>https://</a:t>
            </a:r>
            <a:r>
              <a:rPr lang="de-DE" sz="1100" dirty="0" smtClean="0">
                <a:hlinkClick r:id="rId12"/>
              </a:rPr>
              <a:t>www.fairtrade-deutschland.de/fileadmin/DE/mediathek/pdf/fairtrade_statement_mischprodukte.pdf</a:t>
            </a:r>
            <a:endParaRPr lang="de-DE" sz="1100" dirty="0" smtClean="0"/>
          </a:p>
          <a:p>
            <a:r>
              <a:rPr lang="de-DE" sz="1100" dirty="0">
                <a:hlinkClick r:id="rId13"/>
              </a:rPr>
              <a:t>https://</a:t>
            </a:r>
            <a:r>
              <a:rPr lang="de-DE" sz="1100" dirty="0" smtClean="0">
                <a:hlinkClick r:id="rId13"/>
              </a:rPr>
              <a:t>www.fairtrade-deutschland.de/fileadmin/DE/mediathek/pdf/fairtrade_factsheet_mythen.pdf</a:t>
            </a:r>
            <a:endParaRPr lang="de-DE" sz="1100" dirty="0" smtClean="0"/>
          </a:p>
          <a:p>
            <a:r>
              <a:rPr lang="de-DE" sz="1100" dirty="0">
                <a:hlinkClick r:id="rId14"/>
              </a:rPr>
              <a:t>https://www.fairtrade-deutschland.de/fileadmin/_processed_/</a:t>
            </a:r>
            <a:r>
              <a:rPr lang="de-DE" sz="1100" dirty="0" smtClean="0">
                <a:hlinkClick r:id="rId14"/>
              </a:rPr>
              <a:t>e/9/csm_standards_mischprodukte_anteil_b1200_c657cc34ee.jpg</a:t>
            </a:r>
            <a:endParaRPr lang="de-DE" sz="1100" dirty="0" smtClean="0"/>
          </a:p>
          <a:p>
            <a:r>
              <a:rPr lang="de-DE" sz="1100" dirty="0">
                <a:hlinkClick r:id="rId15"/>
              </a:rPr>
              <a:t>https://www.zukunftleben.de/fairtrade-siegel/?gclid=EAIaIQobChMI0v6nrdKR8AIVEtd3Ch04NguIEAMYASAAEgLaZvD_BwE</a:t>
            </a:r>
          </a:p>
          <a:p>
            <a:r>
              <a:rPr lang="de-DE" sz="1100" dirty="0" smtClean="0">
                <a:hlinkClick r:id="rId15"/>
              </a:rPr>
              <a:t>https://www.fairtrade.de/index.php/mID/1.1/lan/de</a:t>
            </a:r>
            <a:endParaRPr lang="de-DE" sz="1100" dirty="0" smtClean="0"/>
          </a:p>
          <a:p>
            <a:r>
              <a:rPr lang="de-DE" sz="1100" dirty="0" smtClean="0">
                <a:hlinkClick r:id="rId16"/>
              </a:rPr>
              <a:t>https</a:t>
            </a:r>
            <a:r>
              <a:rPr lang="de-DE" sz="1100" dirty="0">
                <a:hlinkClick r:id="rId16"/>
              </a:rPr>
              <a:t>://</a:t>
            </a:r>
            <a:r>
              <a:rPr lang="de-DE" sz="1100" dirty="0" smtClean="0">
                <a:hlinkClick r:id="rId16"/>
              </a:rPr>
              <a:t>www.fairtrade-schools.de/aktuelles</a:t>
            </a:r>
            <a:endParaRPr lang="de-DE" sz="1100" dirty="0"/>
          </a:p>
          <a:p>
            <a:r>
              <a:rPr lang="de-DE" sz="1100" dirty="0" smtClean="0">
                <a:hlinkClick r:id="rId17"/>
              </a:rPr>
              <a:t>https</a:t>
            </a:r>
            <a:r>
              <a:rPr lang="de-DE" sz="1100" dirty="0">
                <a:hlinkClick r:id="rId17"/>
              </a:rPr>
              <a:t>://www.fairtrade-deutschland.de/fileadmin/_processed_/</a:t>
            </a:r>
            <a:r>
              <a:rPr lang="de-DE" sz="1100" dirty="0" smtClean="0">
                <a:hlinkClick r:id="rId17"/>
              </a:rPr>
              <a:t>c/b/csm_suedprojekte_kaffeepflanzen_teaser_768x364_6337f58672.jpg</a:t>
            </a:r>
            <a:endParaRPr lang="de-DE" sz="1100" dirty="0" smtClean="0"/>
          </a:p>
        </p:txBody>
      </p:sp>
    </p:spTree>
    <p:extLst>
      <p:ext uri="{BB962C8B-B14F-4D97-AF65-F5344CB8AC3E}">
        <p14:creationId xmlns:p14="http://schemas.microsoft.com/office/powerpoint/2010/main" val="27293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"/>
    </mc:Choice>
    <mc:Fallback xmlns="">
      <p:transition spd="slow" advTm="103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 bwMode="auto">
          <a:xfrm>
            <a:off x="11562" y="183185"/>
            <a:ext cx="9144000" cy="649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85869" y="341133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 Black" pitchFamily="34" charset="0"/>
              </a:rPr>
              <a:t>3</a:t>
            </a:r>
            <a:endParaRPr lang="de-DE" dirty="0">
              <a:latin typeface="Arial Black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344308" y="341637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 Black" pitchFamily="34" charset="0"/>
              </a:rPr>
              <a:t>25</a:t>
            </a:r>
            <a:endParaRPr lang="de-DE" dirty="0">
              <a:latin typeface="Arial Black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1285869" y="3335134"/>
            <a:ext cx="544688" cy="521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7323992" y="3318658"/>
            <a:ext cx="544688" cy="521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461867" y="69145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Nichtregierungsorganisation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103698" y="2890798"/>
            <a:ext cx="972357" cy="9495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95536" y="4293096"/>
            <a:ext cx="27363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108547" y="4265476"/>
            <a:ext cx="27363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6948264" y="4315123"/>
            <a:ext cx="17641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761586" y="1442517"/>
            <a:ext cx="1643952" cy="1701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0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84"/>
    </mc:Choice>
    <mc:Fallback xmlns="">
      <p:transition spd="slow" advTm="10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/>
      <p:bldP spid="5" grpId="0"/>
      <p:bldP spid="2" grpId="0" animBg="1"/>
      <p:bldP spid="6" grpId="0" animBg="1"/>
      <p:bldP spid="4" grpId="0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68" y="3612563"/>
            <a:ext cx="7717232" cy="29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Existenzsichernde Lebensgrundlage</a:t>
            </a:r>
          </a:p>
          <a:p>
            <a:r>
              <a:rPr lang="de-DE" dirty="0" smtClean="0"/>
              <a:t>Potentiale entfalten</a:t>
            </a:r>
          </a:p>
          <a:p>
            <a:r>
              <a:rPr lang="de-DE" dirty="0" smtClean="0"/>
              <a:t>Selbstbestimmende Zukunft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59301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9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1"/>
    </mc:Choice>
    <mc:Fallback xmlns="">
      <p:transition spd="slow" advTm="2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9"/>
          <a:stretch/>
        </p:blipFill>
        <p:spPr bwMode="auto">
          <a:xfrm>
            <a:off x="4026489" y="0"/>
            <a:ext cx="5117511" cy="17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"/>
          <a:stretch/>
        </p:blipFill>
        <p:spPr bwMode="auto">
          <a:xfrm>
            <a:off x="4453437" y="4797152"/>
            <a:ext cx="4679804" cy="17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Gerechte Handelsbedingungen</a:t>
            </a:r>
          </a:p>
          <a:p>
            <a:r>
              <a:rPr lang="de-DE" dirty="0" smtClean="0"/>
              <a:t>Interessensvertretungen</a:t>
            </a:r>
          </a:p>
          <a:p>
            <a:r>
              <a:rPr lang="de-DE" dirty="0" smtClean="0"/>
              <a:t>Finanzielle Unterstützung</a:t>
            </a:r>
          </a:p>
          <a:p>
            <a:r>
              <a:rPr lang="de-DE" dirty="0" smtClean="0"/>
              <a:t>Weiterbildungsangebote</a:t>
            </a:r>
          </a:p>
          <a:p>
            <a:r>
              <a:rPr lang="de-DE" dirty="0" smtClean="0"/>
              <a:t>Bessere Marktzugänge</a:t>
            </a:r>
            <a:endParaRPr lang="de-D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59202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3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07"/>
    </mc:Choice>
    <mc:Fallback xmlns="">
      <p:transition spd="slow" advTm="4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667544"/>
            <a:ext cx="4651375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"/>
    </mc:Choice>
    <mc:Fallback xmlns="">
      <p:transition spd="slow" advTm="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Fairtrade</a:t>
            </a:r>
            <a:r>
              <a:rPr lang="de-DE" dirty="0" smtClean="0"/>
              <a:t> Standards</a:t>
            </a:r>
            <a:endParaRPr lang="de-DE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2309478" y="2132856"/>
            <a:ext cx="2371725" cy="222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/>
        </p:blipFill>
        <p:spPr bwMode="auto">
          <a:xfrm>
            <a:off x="3389598" y="3789039"/>
            <a:ext cx="2171700" cy="22086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9"/>
          <a:stretch/>
        </p:blipFill>
        <p:spPr bwMode="auto">
          <a:xfrm>
            <a:off x="4181686" y="2037961"/>
            <a:ext cx="2304256" cy="2314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/>
        </p:nvSpPr>
        <p:spPr>
          <a:xfrm>
            <a:off x="2165462" y="1700808"/>
            <a:ext cx="4536504" cy="4296895"/>
          </a:xfrm>
          <a:prstGeom prst="ellipse">
            <a:avLst/>
          </a:prstGeom>
          <a:noFill/>
          <a:ln w="635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32" y="5997703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59137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48"/>
    </mc:Choice>
    <mc:Fallback xmlns="">
      <p:transition spd="slow" advTm="3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Fairtrade</a:t>
            </a:r>
            <a:r>
              <a:rPr lang="de-DE" dirty="0" smtClean="0"/>
              <a:t> </a:t>
            </a:r>
            <a:r>
              <a:rPr lang="de-DE" dirty="0" smtClean="0"/>
              <a:t>Standards</a:t>
            </a:r>
            <a:endParaRPr lang="de-DE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>
            <a:off x="2309478" y="2132856"/>
            <a:ext cx="2371725" cy="222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/>
        </p:blipFill>
        <p:spPr bwMode="auto">
          <a:xfrm>
            <a:off x="3389598" y="3789039"/>
            <a:ext cx="2171700" cy="22086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9"/>
          <a:stretch/>
        </p:blipFill>
        <p:spPr bwMode="auto">
          <a:xfrm>
            <a:off x="4181686" y="2037961"/>
            <a:ext cx="2304256" cy="231496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/>
        </p:nvSpPr>
        <p:spPr>
          <a:xfrm>
            <a:off x="2165462" y="1700808"/>
            <a:ext cx="4536504" cy="4296895"/>
          </a:xfrm>
          <a:prstGeom prst="ellipse">
            <a:avLst/>
          </a:prstGeom>
          <a:noFill/>
          <a:ln w="635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32" y="5997703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316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00331" y="5881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7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5"/>
    </mc:Choice>
    <mc:Fallback xmlns="">
      <p:transition spd="slow" advTm="1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Fairtrade Standards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87091" y="1788405"/>
            <a:ext cx="231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itchFamily="34" charset="0"/>
                <a:cs typeface="Arial" pitchFamily="34" charset="0"/>
              </a:rPr>
              <a:t>Ökonomisch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64332" y="2924944"/>
            <a:ext cx="424847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Bezahlung von 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Fairtrade-Mindestpreis </a:t>
            </a:r>
            <a:r>
              <a:rPr lang="de-DE" dirty="0">
                <a:latin typeface="Arial" pitchFamily="34" charset="0"/>
                <a:cs typeface="Arial" pitchFamily="34" charset="0"/>
              </a:rPr>
              <a:t>und gerechte Löhne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Bezahlung von </a:t>
            </a:r>
            <a:br>
              <a:rPr lang="de-DE" dirty="0">
                <a:latin typeface="Arial" pitchFamily="34" charset="0"/>
                <a:cs typeface="Arial" pitchFamily="34" charset="0"/>
              </a:rPr>
            </a:br>
            <a:r>
              <a:rPr lang="de-DE" dirty="0">
                <a:latin typeface="Arial" pitchFamily="34" charset="0"/>
                <a:cs typeface="Arial" pitchFamily="34" charset="0"/>
              </a:rPr>
              <a:t>Fairtrade-Prämie 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Nachweis </a:t>
            </a:r>
            <a:r>
              <a:rPr lang="de-DE" dirty="0">
                <a:latin typeface="Arial" pitchFamily="34" charset="0"/>
                <a:cs typeface="Arial" pitchFamily="34" charset="0"/>
              </a:rPr>
              <a:t>über Waren- und Geldfluss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Richtlinien zur Verwendung des Siegels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Vorfinanzierung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3" y="1268760"/>
            <a:ext cx="1440160" cy="140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04" y="3640716"/>
            <a:ext cx="4331196" cy="288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59157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9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6"/>
    </mc:Choice>
    <mc:Fallback xmlns="">
      <p:transition spd="slow" advTm="5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|4|1.4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35.9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6.6|30.9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29.6|1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5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4.3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6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8.4|9.5|30.1|13.8|13.5|9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7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|3.5|2.5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3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8.9|31.6|4.5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9|9.5|4.3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1|3|2|9.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Bildschirmpräsentation (4:3)</PresentationFormat>
  <Paragraphs>106</Paragraphs>
  <Slides>26</Slides>
  <Notes>1</Notes>
  <HiddenSlides>0</HiddenSlides>
  <MMClips>25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</vt:lpstr>
      <vt:lpstr>Fairtrade</vt:lpstr>
      <vt:lpstr>Gliederung</vt:lpstr>
      <vt:lpstr>PowerPoint-Präsentation</vt:lpstr>
      <vt:lpstr>Ziele</vt:lpstr>
      <vt:lpstr>Ziele</vt:lpstr>
      <vt:lpstr>PowerPoint-Präsentation</vt:lpstr>
      <vt:lpstr>Fairtrade Standards</vt:lpstr>
      <vt:lpstr>Fairtrade Standards</vt:lpstr>
      <vt:lpstr>Fairtrade Standards</vt:lpstr>
      <vt:lpstr>Fairtrade Standards</vt:lpstr>
      <vt:lpstr>Fairtrade Standards</vt:lpstr>
      <vt:lpstr>Fairtrade Standards</vt:lpstr>
      <vt:lpstr>Kontrolle</vt:lpstr>
      <vt:lpstr>Food-Artikel</vt:lpstr>
      <vt:lpstr>Non-Food-Artikel</vt:lpstr>
      <vt:lpstr>Einkaufen</vt:lpstr>
      <vt:lpstr>Herausforderungen</vt:lpstr>
      <vt:lpstr>Herausforderungen</vt:lpstr>
      <vt:lpstr>PowerPoint-Präsentation</vt:lpstr>
      <vt:lpstr>Herausforderungen</vt:lpstr>
      <vt:lpstr>Herausforderungen</vt:lpstr>
      <vt:lpstr>Herausforderungen</vt:lpstr>
      <vt:lpstr>Ihr seid gefragt !</vt:lpstr>
      <vt:lpstr>Aktiv werden</vt:lpstr>
      <vt:lpstr>Eine Präsentation der Verbandsgemeindeverwaltung Weißenthurm</vt:lpstr>
      <vt:lpstr>Quellen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Fairtrade</dc:title>
  <dc:creator>Püsch Johanna</dc:creator>
  <cp:lastModifiedBy>Uerz Kristina</cp:lastModifiedBy>
  <cp:revision>102</cp:revision>
  <dcterms:created xsi:type="dcterms:W3CDTF">2021-04-21T10:07:20Z</dcterms:created>
  <dcterms:modified xsi:type="dcterms:W3CDTF">2021-08-03T11:36:26Z</dcterms:modified>
</cp:coreProperties>
</file>